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03" r:id="rId4"/>
    <p:sldId id="312" r:id="rId5"/>
    <p:sldId id="313" r:id="rId6"/>
    <p:sldId id="293" r:id="rId7"/>
    <p:sldId id="295" r:id="rId8"/>
    <p:sldId id="296" r:id="rId9"/>
    <p:sldId id="297" r:id="rId10"/>
    <p:sldId id="311" r:id="rId11"/>
    <p:sldId id="294" r:id="rId12"/>
    <p:sldId id="299" r:id="rId13"/>
    <p:sldId id="307" r:id="rId14"/>
    <p:sldId id="300" r:id="rId15"/>
    <p:sldId id="301" r:id="rId16"/>
    <p:sldId id="302" r:id="rId17"/>
    <p:sldId id="308" r:id="rId18"/>
    <p:sldId id="314" r:id="rId19"/>
    <p:sldId id="310" r:id="rId20"/>
    <p:sldId id="286" r:id="rId21"/>
    <p:sldId id="306" r:id="rId22"/>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103C8B-E787-4D0D-BE95-48D1574CD6A9}" v="6" dt="2022-12-12T21:28:36.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4" autoAdjust="0"/>
    <p:restoredTop sz="94660"/>
  </p:normalViewPr>
  <p:slideViewPr>
    <p:cSldViewPr snapToGrid="0">
      <p:cViewPr varScale="1">
        <p:scale>
          <a:sx n="68" d="100"/>
          <a:sy n="68" d="100"/>
        </p:scale>
        <p:origin x="7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wajiunor Edgar" userId="S::nwajiunor.edgar@womentechsters.org::5057cd9e-5c50-400f-99e2-229e0f548e52" providerId="AD" clId="Web-{47103C8B-E787-4D0D-BE95-48D1574CD6A9}"/>
    <pc:docChg chg="modSld">
      <pc:chgData name="Nwajiunor Edgar" userId="S::nwajiunor.edgar@womentechsters.org::5057cd9e-5c50-400f-99e2-229e0f548e52" providerId="AD" clId="Web-{47103C8B-E787-4D0D-BE95-48D1574CD6A9}" dt="2022-12-12T21:28:31.975" v="1" actId="20577"/>
      <pc:docMkLst>
        <pc:docMk/>
      </pc:docMkLst>
      <pc:sldChg chg="modSp">
        <pc:chgData name="Nwajiunor Edgar" userId="S::nwajiunor.edgar@womentechsters.org::5057cd9e-5c50-400f-99e2-229e0f548e52" providerId="AD" clId="Web-{47103C8B-E787-4D0D-BE95-48D1574CD6A9}" dt="2022-12-12T21:28:31.975" v="1" actId="20577"/>
        <pc:sldMkLst>
          <pc:docMk/>
          <pc:sldMk cId="4064637579" sldId="257"/>
        </pc:sldMkLst>
        <pc:spChg chg="mod">
          <ac:chgData name="Nwajiunor Edgar" userId="S::nwajiunor.edgar@womentechsters.org::5057cd9e-5c50-400f-99e2-229e0f548e52" providerId="AD" clId="Web-{47103C8B-E787-4D0D-BE95-48D1574CD6A9}" dt="2022-12-12T21:28:31.975" v="1" actId="20577"/>
          <ac:spMkLst>
            <pc:docMk/>
            <pc:sldMk cId="4064637579" sldId="257"/>
            <ac:spMk id="7" creationId="{F0F23442-40A4-205A-BC0C-DC901B8FD2D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B5DB33DC-6F8F-457E-8CB8-7CC488EDBDF3}" type="datetimeFigureOut">
              <a:rPr lang="en-ZA" smtClean="0"/>
              <a:t>2022/12/27</a:t>
            </a:fld>
            <a:endParaRPr lang="en-ZA"/>
          </a:p>
        </p:txBody>
      </p:sp>
      <p:sp>
        <p:nvSpPr>
          <p:cNvPr id="17" name="Footer Placeholder 16"/>
          <p:cNvSpPr>
            <a:spLocks noGrp="1"/>
          </p:cNvSpPr>
          <p:nvPr>
            <p:ph type="ftr" sz="quarter" idx="11"/>
          </p:nvPr>
        </p:nvSpPr>
        <p:spPr/>
        <p:txBody>
          <a:bodyPr/>
          <a:lstStyle/>
          <a:p>
            <a:endParaRPr lang="en-ZA"/>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E3EE44D9-327F-472D-9772-1D5D196FF60D}" type="slidenum">
              <a:rPr lang="en-ZA" smtClean="0"/>
              <a:t>‹#›</a:t>
            </a:fld>
            <a:endParaRPr lang="en-ZA"/>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DB33DC-6F8F-457E-8CB8-7CC488EDBDF3}" type="datetimeFigureOut">
              <a:rPr lang="en-ZA" smtClean="0"/>
              <a:t>2022/12/27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5DB33DC-6F8F-457E-8CB8-7CC488EDBDF3}" type="datetimeFigureOut">
              <a:rPr lang="en-ZA" smtClean="0"/>
              <a:t>2022/12/27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B5DB33DC-6F8F-457E-8CB8-7CC488EDBDF3}" type="datetimeFigureOut">
              <a:rPr lang="en-ZA" smtClean="0"/>
              <a:t>2022/12/27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E3EE44D9-327F-472D-9772-1D5D196FF60D}" type="slidenum">
              <a:rPr lang="en-ZA" smtClean="0"/>
              <a:t>‹#›</a:t>
            </a:fld>
            <a:endParaRPr lang="en-ZA"/>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5DB33DC-6F8F-457E-8CB8-7CC488EDBDF3}" type="datetimeFigureOut">
              <a:rPr lang="en-ZA" smtClean="0"/>
              <a:t>2022/12/27</a:t>
            </a:fld>
            <a:endParaRPr lang="en-ZA"/>
          </a:p>
        </p:txBody>
      </p:sp>
      <p:sp>
        <p:nvSpPr>
          <p:cNvPr id="5" name="Footer Placeholder 4"/>
          <p:cNvSpPr>
            <a:spLocks noGrp="1"/>
          </p:cNvSpPr>
          <p:nvPr>
            <p:ph type="ftr" sz="quarter" idx="11"/>
          </p:nvPr>
        </p:nvSpPr>
        <p:spPr>
          <a:xfrm>
            <a:off x="1066800" y="6172200"/>
            <a:ext cx="5334000" cy="457200"/>
          </a:xfrm>
        </p:spPr>
        <p:txBody>
          <a:bodyPr/>
          <a:lstStyle/>
          <a:p>
            <a:endParaRPr lang="en-ZA"/>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E3EE44D9-327F-472D-9772-1D5D196FF60D}" type="slidenum">
              <a:rPr lang="en-ZA" smtClean="0"/>
              <a:t>‹#›</a:t>
            </a:fld>
            <a:endParaRPr lang="en-ZA"/>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B5DB33DC-6F8F-457E-8CB8-7CC488EDBDF3}" type="datetimeFigureOut">
              <a:rPr lang="en-ZA" smtClean="0"/>
              <a:t>2022/12/27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3EE44D9-327F-472D-9772-1D5D196FF60D}" type="slidenum">
              <a:rPr lang="en-ZA" smtClean="0"/>
              <a:t>‹#›</a:t>
            </a:fld>
            <a:endParaRPr lang="en-ZA"/>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5DB33DC-6F8F-457E-8CB8-7CC488EDBDF3}" type="datetimeFigureOut">
              <a:rPr lang="en-ZA" smtClean="0"/>
              <a:t>2022/12/27</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E3EE44D9-327F-472D-9772-1D5D196FF60D}" type="slidenum">
              <a:rPr lang="en-ZA" smtClean="0"/>
              <a:t>‹#›</a:t>
            </a:fld>
            <a:endParaRPr lang="en-ZA"/>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5DB33DC-6F8F-457E-8CB8-7CC488EDBDF3}" type="datetimeFigureOut">
              <a:rPr lang="en-ZA" smtClean="0"/>
              <a:t>2022/12/27</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B33DC-6F8F-457E-8CB8-7CC488EDBDF3}" type="datetimeFigureOut">
              <a:rPr lang="en-ZA" smtClean="0"/>
              <a:t>2022/12/27</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E3EE44D9-327F-472D-9772-1D5D196FF60D}" type="slidenum">
              <a:rPr lang="en-ZA" smtClean="0"/>
              <a:t>‹#›</a:t>
            </a:fld>
            <a:endParaRPr lang="en-Z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5DB33DC-6F8F-457E-8CB8-7CC488EDBDF3}" type="datetimeFigureOut">
              <a:rPr lang="en-ZA" smtClean="0"/>
              <a:t>2022/12/27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E3EE44D9-327F-472D-9772-1D5D196FF60D}" type="slidenum">
              <a:rPr lang="en-ZA" smtClean="0"/>
              <a:t>‹#›</a:t>
            </a:fld>
            <a:endParaRPr lang="en-ZA"/>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5DB33DC-6F8F-457E-8CB8-7CC488EDBDF3}" type="datetimeFigureOut">
              <a:rPr lang="en-ZA" smtClean="0"/>
              <a:t>2022/12/27</a:t>
            </a:fld>
            <a:endParaRPr lang="en-ZA"/>
          </a:p>
        </p:txBody>
      </p:sp>
      <p:sp>
        <p:nvSpPr>
          <p:cNvPr id="6" name="Footer Placeholder 5"/>
          <p:cNvSpPr>
            <a:spLocks noGrp="1"/>
          </p:cNvSpPr>
          <p:nvPr>
            <p:ph type="ftr" sz="quarter" idx="11"/>
          </p:nvPr>
        </p:nvSpPr>
        <p:spPr>
          <a:xfrm>
            <a:off x="1219200" y="6172200"/>
            <a:ext cx="5181600" cy="457200"/>
          </a:xfrm>
        </p:spPr>
        <p:txBody>
          <a:bodyPr/>
          <a:lstStyle/>
          <a:p>
            <a:endParaRPr lang="en-ZA"/>
          </a:p>
        </p:txBody>
      </p:sp>
      <p:sp>
        <p:nvSpPr>
          <p:cNvPr id="7" name="Slide Number Placeholder 6"/>
          <p:cNvSpPr>
            <a:spLocks noGrp="1"/>
          </p:cNvSpPr>
          <p:nvPr>
            <p:ph type="sldNum" sz="quarter" idx="12"/>
          </p:nvPr>
        </p:nvSpPr>
        <p:spPr>
          <a:xfrm>
            <a:off x="195072" y="6208776"/>
            <a:ext cx="609600" cy="457200"/>
          </a:xfrm>
        </p:spPr>
        <p:txBody>
          <a:bodyPr/>
          <a:lstStyle/>
          <a:p>
            <a:fld id="{E3EE44D9-327F-472D-9772-1D5D196FF60D}" type="slidenum">
              <a:rPr lang="en-ZA" smtClean="0"/>
              <a:t>‹#›</a:t>
            </a:fld>
            <a:endParaRPr lang="en-ZA"/>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B5DB33DC-6F8F-457E-8CB8-7CC488EDBDF3}" type="datetimeFigureOut">
              <a:rPr lang="en-ZA" smtClean="0"/>
              <a:t>2022/12/27</a:t>
            </a:fld>
            <a:endParaRPr lang="en-ZA"/>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ZA"/>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3EE44D9-327F-472D-9772-1D5D196FF60D}" type="slidenum">
              <a:rPr lang="en-ZA" smtClean="0"/>
              <a:t>‹#›</a:t>
            </a:fld>
            <a:endParaRPr lang="en-Z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210" y="80211"/>
            <a:ext cx="3481137" cy="4148636"/>
          </a:xfrm>
          <a:prstGeom prst="rect">
            <a:avLst/>
          </a:prstGeom>
        </p:spPr>
      </p:pic>
      <p:pic>
        <p:nvPicPr>
          <p:cNvPr id="5" name="Picture 4"/>
          <p:cNvPicPr>
            <a:picLocks noChangeAspect="1"/>
          </p:cNvPicPr>
          <p:nvPr/>
        </p:nvPicPr>
        <p:blipFill>
          <a:blip r:embed="rId2"/>
          <a:stretch>
            <a:fillRect/>
          </a:stretch>
        </p:blipFill>
        <p:spPr>
          <a:xfrm>
            <a:off x="8566484" y="80210"/>
            <a:ext cx="3545306" cy="4225109"/>
          </a:xfrm>
          <a:prstGeom prst="rect">
            <a:avLst/>
          </a:prstGeom>
        </p:spPr>
      </p:pic>
      <p:pic>
        <p:nvPicPr>
          <p:cNvPr id="7" name="Picture 6"/>
          <p:cNvPicPr>
            <a:picLocks noChangeAspect="1"/>
          </p:cNvPicPr>
          <p:nvPr/>
        </p:nvPicPr>
        <p:blipFill>
          <a:blip r:embed="rId3"/>
          <a:stretch>
            <a:fillRect/>
          </a:stretch>
        </p:blipFill>
        <p:spPr>
          <a:xfrm>
            <a:off x="3196114" y="4305319"/>
            <a:ext cx="5735603" cy="2109537"/>
          </a:xfrm>
          <a:prstGeom prst="rect">
            <a:avLst/>
          </a:prstGeom>
        </p:spPr>
      </p:pic>
      <p:sp>
        <p:nvSpPr>
          <p:cNvPr id="2" name="TextBox 1"/>
          <p:cNvSpPr txBox="1"/>
          <p:nvPr/>
        </p:nvSpPr>
        <p:spPr>
          <a:xfrm>
            <a:off x="4093699" y="1862141"/>
            <a:ext cx="4472785" cy="584775"/>
          </a:xfrm>
          <a:prstGeom prst="rect">
            <a:avLst/>
          </a:prstGeom>
          <a:noFill/>
        </p:spPr>
        <p:txBody>
          <a:bodyPr wrap="square" rtlCol="0">
            <a:spAutoFit/>
          </a:bodyPr>
          <a:lstStyle/>
          <a:p>
            <a:r>
              <a:rPr lang="en-ZA" sz="3200" dirty="0">
                <a:solidFill>
                  <a:schemeClr val="bg1"/>
                </a:solidFill>
                <a:latin typeface="AdLib WGL4 BT" panose="04040805040B02020603" pitchFamily="82" charset="0"/>
              </a:rPr>
              <a:t>GROUP_C_5 </a:t>
            </a:r>
          </a:p>
        </p:txBody>
      </p:sp>
    </p:spTree>
    <p:extLst>
      <p:ext uri="{BB962C8B-B14F-4D97-AF65-F5344CB8AC3E}">
        <p14:creationId xmlns:p14="http://schemas.microsoft.com/office/powerpoint/2010/main" val="134909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615" t="29734" r="8154" b="23269"/>
          <a:stretch/>
        </p:blipFill>
        <p:spPr>
          <a:xfrm>
            <a:off x="872197" y="928468"/>
            <a:ext cx="9903655" cy="322150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000" t="17626" r="17961" b="5208"/>
          <a:stretch/>
        </p:blipFill>
        <p:spPr>
          <a:xfrm>
            <a:off x="1041009" y="1195754"/>
            <a:ext cx="8539089" cy="5289452"/>
          </a:xfrm>
          <a:prstGeom prst="rect">
            <a:avLst/>
          </a:prstGeom>
        </p:spPr>
      </p:pic>
      <p:sp>
        <p:nvSpPr>
          <p:cNvPr id="2" name="Rectangle 1">
            <a:extLst>
              <a:ext uri="{FF2B5EF4-FFF2-40B4-BE49-F238E27FC236}">
                <a16:creationId xmlns:a16="http://schemas.microsoft.com/office/drawing/2014/main" id="{976754AC-5173-2499-3301-8F043FF1C7AA}"/>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30200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039" t="28913" r="7731" b="5004"/>
          <a:stretch/>
        </p:blipFill>
        <p:spPr>
          <a:xfrm>
            <a:off x="447982" y="1055076"/>
            <a:ext cx="11230385" cy="4895557"/>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4" name="Rectangle 3">
            <a:extLst>
              <a:ext uri="{FF2B5EF4-FFF2-40B4-BE49-F238E27FC236}">
                <a16:creationId xmlns:a16="http://schemas.microsoft.com/office/drawing/2014/main" id="{487F0FD2-576E-2072-F3BF-EFDCC913D6AE}"/>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2556774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769" t="23167" r="16577" b="54053"/>
          <a:stretch/>
        </p:blipFill>
        <p:spPr>
          <a:xfrm>
            <a:off x="478302" y="787791"/>
            <a:ext cx="11394830" cy="246184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961" t="13110" r="33539" b="5824"/>
          <a:stretch/>
        </p:blipFill>
        <p:spPr>
          <a:xfrm>
            <a:off x="998805" y="863054"/>
            <a:ext cx="8173330" cy="5837629"/>
          </a:xfrm>
          <a:prstGeom prst="rect">
            <a:avLst/>
          </a:prstGeom>
        </p:spPr>
      </p:pic>
      <p:sp>
        <p:nvSpPr>
          <p:cNvPr id="4" name="Rectangle 3"/>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5" name="Rectangle 4"/>
          <p:cNvSpPr/>
          <p:nvPr/>
        </p:nvSpPr>
        <p:spPr>
          <a:xfrm>
            <a:off x="8738383" y="3730168"/>
            <a:ext cx="2965937" cy="1200329"/>
          </a:xfrm>
          <a:prstGeom prst="rect">
            <a:avLst/>
          </a:prstGeom>
        </p:spPr>
        <p:txBody>
          <a:bodyPr wrap="square">
            <a:spAutoFit/>
          </a:bodyPr>
          <a:lstStyle/>
          <a:p>
            <a:r>
              <a:rPr lang="en-GB" dirty="0"/>
              <a:t>From the diagram above, it shows that the restaurant utilized bicycles the most to cover longer distance on Saturdays</a:t>
            </a:r>
            <a:endParaRPr lang="en-ZA" dirty="0"/>
          </a:p>
        </p:txBody>
      </p:sp>
      <p:sp>
        <p:nvSpPr>
          <p:cNvPr id="6" name="Rectangle 5">
            <a:extLst>
              <a:ext uri="{FF2B5EF4-FFF2-40B4-BE49-F238E27FC236}">
                <a16:creationId xmlns:a16="http://schemas.microsoft.com/office/drawing/2014/main" id="{E0E58950-8D22-223B-A45D-D9A0E5D3FD8A}"/>
              </a:ext>
            </a:extLst>
          </p:cNvPr>
          <p:cNvSpPr/>
          <p:nvPr/>
        </p:nvSpPr>
        <p:spPr>
          <a:xfrm>
            <a:off x="253218" y="127399"/>
            <a:ext cx="11619914" cy="1384995"/>
          </a:xfrm>
          <a:prstGeom prst="rect">
            <a:avLst/>
          </a:prstGeom>
        </p:spPr>
        <p:txBody>
          <a:bodyPr wrap="square">
            <a:spAutoFit/>
          </a:bodyPr>
          <a:lstStyle/>
          <a:p>
            <a:pPr algn="ctr"/>
            <a:r>
              <a:rPr lang="en-GB" dirty="0"/>
              <a:t> </a:t>
            </a:r>
            <a:r>
              <a:rPr lang="en-GB" sz="2400" dirty="0">
                <a:solidFill>
                  <a:srgbClr val="7030A0"/>
                </a:solidFill>
                <a:latin typeface="AdLib WGL4 BT" panose="04040805040B02020603" pitchFamily="82" charset="0"/>
              </a:rPr>
              <a:t>AMAZON BUSINESS RESEARCH ANALYST DATASET</a:t>
            </a:r>
          </a:p>
          <a:p>
            <a:pPr algn="ctr"/>
            <a:r>
              <a:rPr lang="en-GB" sz="24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25509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53" t="25630" r="9423" b="5824"/>
          <a:stretch/>
        </p:blipFill>
        <p:spPr>
          <a:xfrm>
            <a:off x="379826" y="1350499"/>
            <a:ext cx="9805181" cy="4698609"/>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46" t="17420" r="25115" b="5825"/>
          <a:stretch/>
        </p:blipFill>
        <p:spPr>
          <a:xfrm>
            <a:off x="510421" y="916393"/>
            <a:ext cx="8732053" cy="5566819"/>
          </a:xfrm>
          <a:prstGeom prst="rect">
            <a:avLst/>
          </a:prstGeom>
        </p:spPr>
      </p:pic>
      <p:sp>
        <p:nvSpPr>
          <p:cNvPr id="5" name="Rectangle 4"/>
          <p:cNvSpPr/>
          <p:nvPr/>
        </p:nvSpPr>
        <p:spPr>
          <a:xfrm>
            <a:off x="7655285" y="2776472"/>
            <a:ext cx="4105306" cy="646331"/>
          </a:xfrm>
          <a:prstGeom prst="rect">
            <a:avLst/>
          </a:prstGeom>
        </p:spPr>
        <p:txBody>
          <a:bodyPr wrap="square">
            <a:spAutoFit/>
          </a:bodyPr>
          <a:lstStyle/>
          <a:p>
            <a:r>
              <a:rPr lang="en-GB" dirty="0"/>
              <a:t>Most of the orders are made after 17h where the traffic density is not high</a:t>
            </a:r>
            <a:endParaRPr lang="en-ZA" dirty="0"/>
          </a:p>
        </p:txBody>
      </p:sp>
      <p:sp>
        <p:nvSpPr>
          <p:cNvPr id="7" name="Rectangle 6">
            <a:extLst>
              <a:ext uri="{FF2B5EF4-FFF2-40B4-BE49-F238E27FC236}">
                <a16:creationId xmlns:a16="http://schemas.microsoft.com/office/drawing/2014/main" id="{AFD7D7BB-DA3D-4DAD-C583-041CAB5341BC}"/>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95095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54" t="18241" r="8039" b="5620"/>
          <a:stretch/>
        </p:blipFill>
        <p:spPr>
          <a:xfrm>
            <a:off x="604910" y="1209822"/>
            <a:ext cx="9973995" cy="5219113"/>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4" name="Rectangle 3">
            <a:extLst>
              <a:ext uri="{FF2B5EF4-FFF2-40B4-BE49-F238E27FC236}">
                <a16:creationId xmlns:a16="http://schemas.microsoft.com/office/drawing/2014/main" id="{E2FF3A0B-CF05-D5B1-60FE-63E200EB5461}"/>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2052206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62" t="13931" r="10461" b="6568"/>
          <a:stretch/>
        </p:blipFill>
        <p:spPr>
          <a:xfrm>
            <a:off x="422031" y="1097281"/>
            <a:ext cx="9945858" cy="5449563"/>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4" name="Rectangle 3">
            <a:extLst>
              <a:ext uri="{FF2B5EF4-FFF2-40B4-BE49-F238E27FC236}">
                <a16:creationId xmlns:a16="http://schemas.microsoft.com/office/drawing/2014/main" id="{858F5375-5D62-BA69-A2D0-85CA64B2FD49}"/>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1257406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077" t="18856" r="7577" b="6401"/>
          <a:stretch/>
        </p:blipFill>
        <p:spPr>
          <a:xfrm>
            <a:off x="562706" y="1080981"/>
            <a:ext cx="10677379" cy="5319621"/>
          </a:xfrm>
          <a:prstGeom prst="rect">
            <a:avLst/>
          </a:prstGeom>
        </p:spPr>
      </p:pic>
      <p:sp>
        <p:nvSpPr>
          <p:cNvPr id="4" name="Rectangle 3">
            <a:extLst>
              <a:ext uri="{FF2B5EF4-FFF2-40B4-BE49-F238E27FC236}">
                <a16:creationId xmlns:a16="http://schemas.microsoft.com/office/drawing/2014/main" id="{5DC23D0C-43E1-F5E2-6DB4-397F6C742A3D}"/>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179601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116" t="23372" r="8616" b="8082"/>
          <a:stretch/>
        </p:blipFill>
        <p:spPr>
          <a:xfrm>
            <a:off x="286450" y="1052005"/>
            <a:ext cx="11591862" cy="5430129"/>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4" name="Rectangle 3">
            <a:extLst>
              <a:ext uri="{FF2B5EF4-FFF2-40B4-BE49-F238E27FC236}">
                <a16:creationId xmlns:a16="http://schemas.microsoft.com/office/drawing/2014/main" id="{8A0C81C2-53F3-4372-7FAF-5BCC8A18A105}"/>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25770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01F190-0913-BB25-318E-02D8672C8500}"/>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
        <p:nvSpPr>
          <p:cNvPr id="3" name="TextBox 2">
            <a:extLst>
              <a:ext uri="{FF2B5EF4-FFF2-40B4-BE49-F238E27FC236}">
                <a16:creationId xmlns:a16="http://schemas.microsoft.com/office/drawing/2014/main" id="{F59DA497-787D-6A54-ED2D-FA9EE874FB7A}"/>
              </a:ext>
            </a:extLst>
          </p:cNvPr>
          <p:cNvSpPr txBox="1"/>
          <p:nvPr/>
        </p:nvSpPr>
        <p:spPr>
          <a:xfrm>
            <a:off x="431443" y="1958669"/>
            <a:ext cx="2102499" cy="400110"/>
          </a:xfrm>
          <a:prstGeom prst="rect">
            <a:avLst/>
          </a:prstGeom>
          <a:noFill/>
        </p:spPr>
        <p:txBody>
          <a:bodyPr wrap="none" rtlCol="0">
            <a:spAutoFit/>
          </a:bodyPr>
          <a:lstStyle/>
          <a:p>
            <a:r>
              <a:rPr lang="en-US" sz="2000" dirty="0">
                <a:latin typeface="AdLib WGL4 BT" panose="04040805040B02020603"/>
              </a:rPr>
              <a:t>Recommendation;</a:t>
            </a:r>
            <a:endParaRPr lang="en-NG" sz="2000" dirty="0">
              <a:latin typeface="AdLib WGL4 BT" panose="04040805040B02020603"/>
            </a:endParaRPr>
          </a:p>
        </p:txBody>
      </p:sp>
      <p:sp>
        <p:nvSpPr>
          <p:cNvPr id="5" name="TextBox 4">
            <a:extLst>
              <a:ext uri="{FF2B5EF4-FFF2-40B4-BE49-F238E27FC236}">
                <a16:creationId xmlns:a16="http://schemas.microsoft.com/office/drawing/2014/main" id="{CFA9B1DA-A0EB-BC7C-792B-26F085E23E06}"/>
              </a:ext>
            </a:extLst>
          </p:cNvPr>
          <p:cNvSpPr txBox="1"/>
          <p:nvPr/>
        </p:nvSpPr>
        <p:spPr>
          <a:xfrm>
            <a:off x="431443" y="3082054"/>
            <a:ext cx="11372044" cy="923330"/>
          </a:xfrm>
          <a:prstGeom prst="rect">
            <a:avLst/>
          </a:prstGeom>
          <a:noFill/>
        </p:spPr>
        <p:txBody>
          <a:bodyPr wrap="square">
            <a:spAutoFit/>
          </a:bodyPr>
          <a:lstStyle/>
          <a:p>
            <a:r>
              <a:rPr lang="en-US" dirty="0">
                <a:solidFill>
                  <a:srgbClr val="242424"/>
                </a:solidFill>
                <a:latin typeface="-apple-system"/>
              </a:rPr>
              <a:t>H</a:t>
            </a:r>
            <a:r>
              <a:rPr lang="en-US" b="0" i="0" dirty="0">
                <a:solidFill>
                  <a:srgbClr val="242424"/>
                </a:solidFill>
                <a:effectLst/>
                <a:latin typeface="-apple-system"/>
              </a:rPr>
              <a:t>aving observed that the peak periods where orders are made, </a:t>
            </a:r>
            <a:r>
              <a:rPr lang="en-US" dirty="0">
                <a:solidFill>
                  <a:srgbClr val="242424"/>
                </a:solidFill>
                <a:latin typeface="-apple-system"/>
              </a:rPr>
              <a:t>were between</a:t>
            </a:r>
            <a:r>
              <a:rPr lang="en-US" b="0" i="0" dirty="0">
                <a:solidFill>
                  <a:srgbClr val="242424"/>
                </a:solidFill>
                <a:effectLst/>
                <a:latin typeface="-apple-system"/>
              </a:rPr>
              <a:t> the hours of 18:20- 0:00 , we recommend that the restaurant management reduce the number of employees who work during daytime and the amount of food prepared during the daytime so as to cut down on expenses, and capitalize on profit making.</a:t>
            </a:r>
            <a:endParaRPr lang="en-NG" dirty="0"/>
          </a:p>
        </p:txBody>
      </p:sp>
    </p:spTree>
    <p:extLst>
      <p:ext uri="{BB962C8B-B14F-4D97-AF65-F5344CB8AC3E}">
        <p14:creationId xmlns:p14="http://schemas.microsoft.com/office/powerpoint/2010/main" val="744304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5255" y="209299"/>
            <a:ext cx="2021197" cy="137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67" y="1349668"/>
            <a:ext cx="3230503" cy="2794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61515" y="300847"/>
            <a:ext cx="6358597" cy="584775"/>
          </a:xfrm>
          <a:prstGeom prst="rect">
            <a:avLst/>
          </a:prstGeom>
          <a:noFill/>
        </p:spPr>
        <p:txBody>
          <a:bodyPr wrap="square" rtlCol="0">
            <a:spAutoFit/>
          </a:bodyPr>
          <a:lstStyle/>
          <a:p>
            <a:pPr algn="ctr"/>
            <a:r>
              <a:rPr lang="en-ZA" sz="3200" dirty="0">
                <a:solidFill>
                  <a:srgbClr val="7030A0"/>
                </a:solidFill>
                <a:latin typeface="AdLib WGL4 BT" panose="04040805040B02020603" pitchFamily="82" charset="0"/>
              </a:rPr>
              <a:t>GROUP_5_MEMBERS  </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8149" y="1444386"/>
            <a:ext cx="3429410" cy="2572058"/>
          </a:xfrm>
          <a:prstGeom prst="rect">
            <a:avLst/>
          </a:prstGeom>
        </p:spPr>
      </p:pic>
      <p:pic>
        <p:nvPicPr>
          <p:cNvPr id="4" name="Image 3">
            <a:extLst>
              <a:ext uri="{FF2B5EF4-FFF2-40B4-BE49-F238E27FC236}">
                <a16:creationId xmlns:a16="http://schemas.microsoft.com/office/drawing/2014/main" id="{333614A6-AA3C-4861-B93D-9E17D8577F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85" y="4287565"/>
            <a:ext cx="3518466" cy="2252097"/>
          </a:xfrm>
          <a:prstGeom prst="rect">
            <a:avLst/>
          </a:prstGeom>
        </p:spPr>
      </p:pic>
      <p:pic>
        <p:nvPicPr>
          <p:cNvPr id="7" name="Picture 6">
            <a:extLst>
              <a:ext uri="{FF2B5EF4-FFF2-40B4-BE49-F238E27FC236}">
                <a16:creationId xmlns:a16="http://schemas.microsoft.com/office/drawing/2014/main" id="{A05C171F-9E78-7AA3-503D-000CC4AB8A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8008" y="4271958"/>
            <a:ext cx="3230503" cy="2344537"/>
          </a:xfrm>
          <a:prstGeom prst="rect">
            <a:avLst/>
          </a:prstGeom>
        </p:spPr>
      </p:pic>
      <p:pic>
        <p:nvPicPr>
          <p:cNvPr id="8" name="Picture 7">
            <a:extLst>
              <a:ext uri="{FF2B5EF4-FFF2-40B4-BE49-F238E27FC236}">
                <a16:creationId xmlns:a16="http://schemas.microsoft.com/office/drawing/2014/main" id="{6899517B-10B9-1819-F684-9A22CECDEA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53738" y="1373634"/>
            <a:ext cx="1982107" cy="264281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0568" y="4188760"/>
            <a:ext cx="3094347" cy="2600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2B728EF-2867-A1B9-4C5D-80EFA93AB20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76652" y="1759019"/>
            <a:ext cx="2209800" cy="2257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4795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218" y="902908"/>
            <a:ext cx="11802794" cy="984885"/>
          </a:xfrm>
          <a:prstGeom prst="rect">
            <a:avLst/>
          </a:prstGeom>
        </p:spPr>
        <p:txBody>
          <a:bodyPr wrap="square">
            <a:spAutoFit/>
          </a:bodyPr>
          <a:lstStyle/>
          <a:p>
            <a:endParaRPr lang="en-GB" dirty="0"/>
          </a:p>
          <a:p>
            <a:endParaRPr lang="en-GB" sz="2000" dirty="0">
              <a:latin typeface="AdLib WGL4 BT" panose="04040805040B02020603" pitchFamily="82" charset="0"/>
            </a:endParaRPr>
          </a:p>
          <a:p>
            <a:endParaRPr lang="en-GB" sz="2000" dirty="0"/>
          </a:p>
        </p:txBody>
      </p:sp>
      <p:sp>
        <p:nvSpPr>
          <p:cNvPr id="5" name="Rectangle 4"/>
          <p:cNvSpPr/>
          <p:nvPr/>
        </p:nvSpPr>
        <p:spPr>
          <a:xfrm>
            <a:off x="253218" y="127399"/>
            <a:ext cx="11619914" cy="1754326"/>
          </a:xfrm>
          <a:prstGeom prst="rect">
            <a:avLst/>
          </a:prstGeom>
        </p:spPr>
        <p:txBody>
          <a:bodyPr wrap="square">
            <a:spAutoFit/>
          </a:bodyPr>
          <a:lstStyle/>
          <a:p>
            <a:pPr algn="ctr"/>
            <a:r>
              <a:rPr lang="en-GB" dirty="0"/>
              <a:t> </a:t>
            </a:r>
            <a:r>
              <a:rPr lang="en-GB" sz="3600" dirty="0">
                <a:solidFill>
                  <a:srgbClr val="7030A0"/>
                </a:solidFill>
                <a:latin typeface="AdLib WGL4 BT" panose="04040805040B02020603" pitchFamily="82" charset="0"/>
              </a:rPr>
              <a:t>AMAZON BUSINESS RESEARCH ANALYST DATASET</a:t>
            </a:r>
          </a:p>
          <a:p>
            <a:pPr algn="ctr"/>
            <a:r>
              <a:rPr lang="en-GB" sz="3600" dirty="0" smtClean="0">
                <a:solidFill>
                  <a:srgbClr val="7030A0"/>
                </a:solidFill>
                <a:latin typeface="AdLib WGL4 BT" panose="04040805040B02020603" pitchFamily="82" charset="0"/>
              </a:rPr>
              <a:t>Case in Study: Restaurant</a:t>
            </a:r>
            <a:endParaRPr lang="en-GB" sz="3600" dirty="0">
              <a:solidFill>
                <a:srgbClr val="7030A0"/>
              </a:solidFill>
              <a:latin typeface="AdLib WGL4 BT" panose="04040805040B02020603" pitchFamily="82" charset="0"/>
            </a:endParaRPr>
          </a:p>
        </p:txBody>
      </p:sp>
      <p:pic>
        <p:nvPicPr>
          <p:cNvPr id="4" name="Picture 3">
            <a:extLst>
              <a:ext uri="{FF2B5EF4-FFF2-40B4-BE49-F238E27FC236}">
                <a16:creationId xmlns:a16="http://schemas.microsoft.com/office/drawing/2014/main" id="{EAD2D9A9-D211-2D36-9006-7D5C7C3C7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677" y="2275556"/>
            <a:ext cx="3826200" cy="3826200"/>
          </a:xfrm>
          <a:prstGeom prst="rect">
            <a:avLst/>
          </a:prstGeom>
        </p:spPr>
      </p:pic>
      <p:sp>
        <p:nvSpPr>
          <p:cNvPr id="7" name="TextBox 6">
            <a:extLst>
              <a:ext uri="{FF2B5EF4-FFF2-40B4-BE49-F238E27FC236}">
                <a16:creationId xmlns:a16="http://schemas.microsoft.com/office/drawing/2014/main" id="{F0F23442-40A4-205A-BC0C-DC901B8FD2D8}"/>
              </a:ext>
            </a:extLst>
          </p:cNvPr>
          <p:cNvSpPr txBox="1"/>
          <p:nvPr/>
        </p:nvSpPr>
        <p:spPr>
          <a:xfrm>
            <a:off x="253218" y="2275556"/>
            <a:ext cx="7399607" cy="3970318"/>
          </a:xfrm>
          <a:prstGeom prst="rect">
            <a:avLst/>
          </a:prstGeom>
          <a:noFill/>
        </p:spPr>
        <p:txBody>
          <a:bodyPr wrap="square" lIns="91440" tIns="45720" rIns="91440" bIns="45720" anchor="t">
            <a:spAutoFit/>
          </a:bodyPr>
          <a:lstStyle/>
          <a:p>
            <a:pPr algn="just"/>
            <a:r>
              <a:rPr lang="en-US" i="0" dirty="0">
                <a:solidFill>
                  <a:srgbClr val="242424"/>
                </a:solidFill>
                <a:effectLst/>
                <a:latin typeface="Arial Black" panose="020B0A04020102020204" pitchFamily="34" charset="0"/>
              </a:rPr>
              <a:t>Food is an essential need for man's survival. </a:t>
            </a:r>
            <a:endParaRPr lang="en-US" i="0" dirty="0" smtClean="0">
              <a:solidFill>
                <a:srgbClr val="242424"/>
              </a:solidFill>
              <a:effectLst/>
              <a:latin typeface="Arial Black" panose="020B0A04020102020204" pitchFamily="34" charset="0"/>
            </a:endParaRPr>
          </a:p>
          <a:p>
            <a:pPr algn="just"/>
            <a:r>
              <a:rPr lang="en-US" i="0" dirty="0" smtClean="0">
                <a:solidFill>
                  <a:srgbClr val="242424"/>
                </a:solidFill>
                <a:effectLst/>
                <a:latin typeface="Arial Black" panose="020B0A04020102020204" pitchFamily="34" charset="0"/>
              </a:rPr>
              <a:t>Everyone </a:t>
            </a:r>
            <a:r>
              <a:rPr lang="en-US" i="0" dirty="0">
                <a:solidFill>
                  <a:srgbClr val="242424"/>
                </a:solidFill>
                <a:effectLst/>
                <a:latin typeface="Arial Black" panose="020B0A04020102020204" pitchFamily="34" charset="0"/>
              </a:rPr>
              <a:t>of us at certain points has either had a best food or cravings for certain kinds of foods and would most likely go to any length to get it either by cooking or eating out.</a:t>
            </a:r>
            <a:r>
              <a:rPr lang="en-US" dirty="0">
                <a:latin typeface="Arial Black" panose="020B0A04020102020204" pitchFamily="34" charset="0"/>
              </a:rPr>
              <a:t/>
            </a:r>
            <a:br>
              <a:rPr lang="en-US" dirty="0">
                <a:latin typeface="Arial Black" panose="020B0A04020102020204" pitchFamily="34" charset="0"/>
              </a:rPr>
            </a:br>
            <a:r>
              <a:rPr lang="en-US" i="0" dirty="0">
                <a:solidFill>
                  <a:srgbClr val="242424"/>
                </a:solidFill>
                <a:effectLst/>
                <a:latin typeface="Arial Black" panose="020B0A04020102020204" pitchFamily="34" charset="0"/>
              </a:rPr>
              <a:t>We also have ideal situations where the factors like the weather influences what we eat. </a:t>
            </a:r>
            <a:endParaRPr lang="en-US" i="0" dirty="0" smtClean="0">
              <a:solidFill>
                <a:srgbClr val="242424"/>
              </a:solidFill>
              <a:effectLst/>
              <a:latin typeface="Arial Black" panose="020B0A04020102020204" pitchFamily="34" charset="0"/>
            </a:endParaRPr>
          </a:p>
          <a:p>
            <a:pPr algn="just"/>
            <a:r>
              <a:rPr lang="en-US" i="0" dirty="0" smtClean="0">
                <a:solidFill>
                  <a:srgbClr val="242424"/>
                </a:solidFill>
                <a:effectLst/>
                <a:latin typeface="Arial Black" panose="020B0A04020102020204" pitchFamily="34" charset="0"/>
              </a:rPr>
              <a:t>For </a:t>
            </a:r>
            <a:r>
              <a:rPr lang="en-US" i="0" dirty="0">
                <a:solidFill>
                  <a:srgbClr val="242424"/>
                </a:solidFill>
                <a:effectLst/>
                <a:latin typeface="Arial Black" panose="020B0A04020102020204" pitchFamily="34" charset="0"/>
              </a:rPr>
              <a:t>example, certain people wouldn't order for a certain meal when the </a:t>
            </a:r>
            <a:r>
              <a:rPr lang="en-US" dirty="0">
                <a:solidFill>
                  <a:srgbClr val="242424"/>
                </a:solidFill>
                <a:latin typeface="Arial Black" panose="020B0A04020102020204" pitchFamily="34" charset="0"/>
              </a:rPr>
              <a:t>weather</a:t>
            </a:r>
            <a:r>
              <a:rPr lang="en-US" i="0" dirty="0">
                <a:solidFill>
                  <a:srgbClr val="242424"/>
                </a:solidFill>
                <a:effectLst/>
                <a:latin typeface="Arial Black" panose="020B0A04020102020204" pitchFamily="34" charset="0"/>
              </a:rPr>
              <a:t> is bad, because they feel delivery guys wouldn't work, or movement might be impeded, or maybe such meals might affect their health. There are also days a restaurant gets to be patronized the most.</a:t>
            </a:r>
            <a:r>
              <a:rPr lang="en-US" dirty="0">
                <a:latin typeface="Arial Black" panose="020B0A04020102020204" pitchFamily="34" charset="0"/>
              </a:rPr>
              <a:t/>
            </a:r>
            <a:br>
              <a:rPr lang="en-US" dirty="0">
                <a:latin typeface="Arial Black" panose="020B0A04020102020204" pitchFamily="34" charset="0"/>
              </a:rPr>
            </a:br>
            <a:r>
              <a:rPr lang="en-US" i="0" dirty="0">
                <a:solidFill>
                  <a:srgbClr val="242424"/>
                </a:solidFill>
                <a:effectLst/>
                <a:latin typeface="Arial Black" panose="020B0A04020102020204" pitchFamily="34" charset="0"/>
              </a:rPr>
              <a:t>This reality helped use define our objectives for the project.</a:t>
            </a:r>
            <a:endParaRPr lang="en-NG" dirty="0">
              <a:latin typeface="Arial Black" panose="020B0A04020102020204" pitchFamily="34" charset="0"/>
            </a:endParaRPr>
          </a:p>
        </p:txBody>
      </p:sp>
    </p:spTree>
    <p:extLst>
      <p:ext uri="{BB962C8B-B14F-4D97-AF65-F5344CB8AC3E}">
        <p14:creationId xmlns:p14="http://schemas.microsoft.com/office/powerpoint/2010/main" val="4064637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116" y="3005032"/>
            <a:ext cx="3018127" cy="361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561346" y="1481538"/>
            <a:ext cx="5566888" cy="1938992"/>
          </a:xfrm>
          <a:prstGeom prst="rect">
            <a:avLst/>
          </a:prstGeom>
        </p:spPr>
        <p:txBody>
          <a:bodyPr wrap="square">
            <a:spAutoFit/>
          </a:bodyPr>
          <a:lstStyle/>
          <a:p>
            <a:pPr algn="ctr"/>
            <a:r>
              <a:rPr lang="en-ZA" sz="2400" b="1" dirty="0" err="1" smtClean="0">
                <a:latin typeface="Times New Roman" panose="02020603050405020304" pitchFamily="18" charset="0"/>
                <a:cs typeface="Times New Roman" panose="02020603050405020304" pitchFamily="18" charset="0"/>
              </a:rPr>
              <a:t>Email:jsackeyunisa@gmail.com</a:t>
            </a:r>
            <a:endParaRPr lang="en-ZA" sz="2400" b="1" dirty="0">
              <a:latin typeface="Times New Roman" panose="02020603050405020304" pitchFamily="18" charset="0"/>
              <a:cs typeface="Times New Roman" panose="02020603050405020304" pitchFamily="18" charset="0"/>
            </a:endParaRPr>
          </a:p>
          <a:p>
            <a:pPr algn="ctr"/>
            <a:endParaRPr lang="en-ZA" sz="2800" b="1" dirty="0">
              <a:solidFill>
                <a:srgbClr val="FF0000"/>
              </a:solidFill>
              <a:latin typeface="Times New Roman" panose="02020603050405020304" pitchFamily="18" charset="0"/>
              <a:cs typeface="Times New Roman" panose="02020603050405020304" pitchFamily="18" charset="0"/>
            </a:endParaRPr>
          </a:p>
          <a:p>
            <a:pPr algn="ctr"/>
            <a:endParaRPr lang="en-ZA" sz="3200" b="1" dirty="0">
              <a:solidFill>
                <a:srgbClr val="FF0000"/>
              </a:solidFill>
              <a:latin typeface="Times New Roman" panose="02020603050405020304" pitchFamily="18" charset="0"/>
              <a:cs typeface="Times New Roman" panose="02020603050405020304" pitchFamily="18" charset="0"/>
            </a:endParaRPr>
          </a:p>
          <a:p>
            <a:pPr algn="ctr"/>
            <a:endParaRPr lang="en-ZA" sz="3600" b="1"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431711" y="138301"/>
            <a:ext cx="9159766" cy="523220"/>
          </a:xfrm>
          <a:prstGeom prst="rect">
            <a:avLst/>
          </a:prstGeom>
          <a:noFill/>
        </p:spPr>
        <p:txBody>
          <a:bodyPr wrap="square" rtlCol="0">
            <a:spAutoFit/>
          </a:bodyPr>
          <a:lstStyle/>
          <a:p>
            <a:pPr algn="ctr"/>
            <a:r>
              <a:rPr lang="en-US" sz="2800" b="1" dirty="0"/>
              <a:t>Contact Us </a:t>
            </a:r>
          </a:p>
        </p:txBody>
      </p:sp>
      <p:sp>
        <p:nvSpPr>
          <p:cNvPr id="5" name="TextBox 4"/>
          <p:cNvSpPr txBox="1"/>
          <p:nvPr/>
        </p:nvSpPr>
        <p:spPr>
          <a:xfrm>
            <a:off x="-210755" y="3708509"/>
            <a:ext cx="5373597" cy="369332"/>
          </a:xfrm>
          <a:prstGeom prst="rect">
            <a:avLst/>
          </a:prstGeom>
          <a:noFill/>
        </p:spPr>
        <p:txBody>
          <a:bodyPr wrap="square" rtlCol="0">
            <a:spAutoFit/>
          </a:bodyPr>
          <a:lstStyle/>
          <a:p>
            <a:pPr algn="ctr"/>
            <a:r>
              <a:rPr lang="en-ZA" dirty="0">
                <a:solidFill>
                  <a:srgbClr val="7030A0"/>
                </a:solidFill>
                <a:latin typeface="AdLib WGL4 BT" panose="04040805040B02020603" pitchFamily="82" charset="0"/>
              </a:rPr>
              <a:t>Acknowledgement</a:t>
            </a:r>
          </a:p>
        </p:txBody>
      </p:sp>
      <p:sp>
        <p:nvSpPr>
          <p:cNvPr id="7" name="Rectangle 6"/>
          <p:cNvSpPr/>
          <p:nvPr/>
        </p:nvSpPr>
        <p:spPr>
          <a:xfrm>
            <a:off x="681436" y="4528526"/>
            <a:ext cx="5330158" cy="369332"/>
          </a:xfrm>
          <a:prstGeom prst="rect">
            <a:avLst/>
          </a:prstGeom>
        </p:spPr>
        <p:txBody>
          <a:bodyPr wrap="square">
            <a:spAutoFit/>
          </a:bodyPr>
          <a:lstStyle/>
          <a:p>
            <a:r>
              <a:rPr lang="en-ZA" b="1" dirty="0">
                <a:solidFill>
                  <a:srgbClr val="242424"/>
                </a:solidFill>
                <a:latin typeface="AdLib WGL4 BT" panose="04040805040B02020603" pitchFamily="82" charset="0"/>
              </a:rPr>
              <a:t>KOSISOCHUKWU ASHARA</a:t>
            </a:r>
            <a:endParaRPr lang="en-ZA" dirty="0">
              <a:latin typeface="AdLib WGL4 BT" panose="04040805040B02020603" pitchFamily="82" charset="0"/>
            </a:endParaRPr>
          </a:p>
        </p:txBody>
      </p:sp>
    </p:spTree>
    <p:extLst>
      <p:ext uri="{BB962C8B-B14F-4D97-AF65-F5344CB8AC3E}">
        <p14:creationId xmlns:p14="http://schemas.microsoft.com/office/powerpoint/2010/main" val="16120883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0626" y="1383176"/>
            <a:ext cx="8375182" cy="3554583"/>
          </a:xfrm>
          <a:prstGeom prst="rect">
            <a:avLst/>
          </a:prstGeom>
        </p:spPr>
      </p:pic>
    </p:spTree>
    <p:extLst>
      <p:ext uri="{BB962C8B-B14F-4D97-AF65-F5344CB8AC3E}">
        <p14:creationId xmlns:p14="http://schemas.microsoft.com/office/powerpoint/2010/main" val="2608467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738" y="773730"/>
            <a:ext cx="1649738" cy="197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5" name="Rectangle 4"/>
          <p:cNvSpPr/>
          <p:nvPr/>
        </p:nvSpPr>
        <p:spPr>
          <a:xfrm>
            <a:off x="478301" y="941155"/>
            <a:ext cx="10701695" cy="6247864"/>
          </a:xfrm>
          <a:prstGeom prst="rect">
            <a:avLst/>
          </a:prstGeom>
        </p:spPr>
        <p:txBody>
          <a:bodyPr wrap="square">
            <a:spAutoFit/>
          </a:bodyPr>
          <a:lstStyle/>
          <a:p>
            <a:r>
              <a:rPr lang="en-GB" sz="2000" dirty="0">
                <a:solidFill>
                  <a:srgbClr val="7030A0"/>
                </a:solidFill>
                <a:latin typeface="AdLib WGL4 BT" panose="04040805040B02020603" pitchFamily="82" charset="0"/>
              </a:rPr>
              <a:t>Objectives</a:t>
            </a:r>
          </a:p>
          <a:p>
            <a:pPr marL="457200" indent="-457200">
              <a:buAutoNum type="arabicPeriod"/>
            </a:pPr>
            <a:r>
              <a:rPr lang="en-GB" sz="2000" dirty="0">
                <a:latin typeface="AdLib WGL4 BT" panose="04040805040B02020603" pitchFamily="82" charset="0"/>
              </a:rPr>
              <a:t>What food customers like the most?</a:t>
            </a:r>
          </a:p>
          <a:p>
            <a:endParaRPr lang="en-GB" sz="2000" dirty="0">
              <a:latin typeface="AdLib WGL4 BT" panose="04040805040B02020603" pitchFamily="82" charset="0"/>
            </a:endParaRPr>
          </a:p>
          <a:p>
            <a:pPr marL="457200" indent="-457200">
              <a:buAutoNum type="arabicPeriod" startAt="2"/>
            </a:pPr>
            <a:r>
              <a:rPr lang="en-GB" sz="2000" dirty="0">
                <a:latin typeface="AdLib WGL4 BT" panose="04040805040B02020603" pitchFamily="82" charset="0"/>
              </a:rPr>
              <a:t>Does weather influence what people eat?</a:t>
            </a:r>
          </a:p>
          <a:p>
            <a:endParaRPr lang="en-GB" sz="2000" dirty="0">
              <a:latin typeface="AdLib WGL4 BT" panose="04040805040B02020603" pitchFamily="82" charset="0"/>
            </a:endParaRPr>
          </a:p>
          <a:p>
            <a:pPr marL="457200" indent="-457200">
              <a:buAutoNum type="arabicPeriod" startAt="3"/>
            </a:pPr>
            <a:r>
              <a:rPr lang="en-GB" sz="2000" dirty="0">
                <a:latin typeface="AdLib WGL4 BT" panose="04040805040B02020603" pitchFamily="82" charset="0"/>
              </a:rPr>
              <a:t>What is the preferred mode of transportation used by the restaurant? </a:t>
            </a:r>
          </a:p>
          <a:p>
            <a:endParaRPr lang="en-GB" sz="2000" dirty="0">
              <a:latin typeface="AdLib WGL4 BT" panose="04040805040B02020603" pitchFamily="82" charset="0"/>
            </a:endParaRPr>
          </a:p>
          <a:p>
            <a:pPr marL="457200" indent="-457200">
              <a:buAutoNum type="arabicPeriod" startAt="4"/>
            </a:pPr>
            <a:r>
              <a:rPr lang="en-GB" sz="2000" dirty="0">
                <a:latin typeface="AdLib WGL4 BT" panose="04040805040B02020603" pitchFamily="82" charset="0"/>
              </a:rPr>
              <a:t>What time do people pick their orders most?</a:t>
            </a:r>
          </a:p>
          <a:p>
            <a:endParaRPr lang="en-GB" sz="2000" dirty="0">
              <a:latin typeface="AdLib WGL4 BT" panose="04040805040B02020603" pitchFamily="82" charset="0"/>
            </a:endParaRPr>
          </a:p>
          <a:p>
            <a:pPr marL="457200" indent="-457200">
              <a:buAutoNum type="arabicPeriod" startAt="5"/>
            </a:pPr>
            <a:r>
              <a:rPr lang="en-GB" sz="2000" dirty="0">
                <a:latin typeface="AdLib WGL4 BT" panose="04040805040B02020603" pitchFamily="82" charset="0"/>
              </a:rPr>
              <a:t>Which days are the busiest in the restaurant [which days do customers visit  the restaurant the most]?</a:t>
            </a:r>
          </a:p>
          <a:p>
            <a:endParaRPr lang="en-GB" sz="2000" dirty="0">
              <a:latin typeface="AdLib WGL4 BT" panose="04040805040B02020603" pitchFamily="82" charset="0"/>
            </a:endParaRPr>
          </a:p>
          <a:p>
            <a:r>
              <a:rPr lang="en-GB" sz="2000" dirty="0">
                <a:latin typeface="AdLib WGL4 BT" panose="04040805040B02020603" pitchFamily="82" charset="0"/>
              </a:rPr>
              <a:t>6. Which days of the week does the restaurant delivers most patronize?</a:t>
            </a:r>
          </a:p>
          <a:p>
            <a:endParaRPr lang="en-GB" sz="2000" dirty="0">
              <a:latin typeface="AdLib WGL4 BT" panose="04040805040B02020603" pitchFamily="82" charset="0"/>
            </a:endParaRPr>
          </a:p>
          <a:p>
            <a:r>
              <a:rPr lang="en-GB" sz="2000" dirty="0">
                <a:latin typeface="AdLib WGL4 BT" panose="04040805040B02020603" pitchFamily="82" charset="0"/>
              </a:rPr>
              <a:t>7. What is the relationship between the time taken to deliver food and the distance travelled? </a:t>
            </a:r>
          </a:p>
          <a:p>
            <a:endParaRPr lang="en-GB" sz="2000" dirty="0">
              <a:latin typeface="AdLib WGL4 BT" panose="04040805040B02020603" pitchFamily="82" charset="0"/>
            </a:endParaRPr>
          </a:p>
          <a:p>
            <a:r>
              <a:rPr lang="en-GB" sz="2000" dirty="0">
                <a:latin typeface="AdLib WGL4 BT" panose="04040805040B02020603" pitchFamily="82" charset="0"/>
              </a:rPr>
              <a:t>8. What is the correlation between days of the week with respect to the type of vehicle used to deliver food and the distance covered]?</a:t>
            </a:r>
          </a:p>
          <a:p>
            <a:endParaRPr lang="en-GB" sz="2000" dirty="0">
              <a:latin typeface="AdLib WGL4 BT" panose="04040805040B02020603" pitchFamily="82" charset="0"/>
            </a:endParaRPr>
          </a:p>
          <a:p>
            <a:endParaRPr lang="en-GB" sz="2000" dirty="0">
              <a:latin typeface="AdLib WGL4 BT" panose="04040805040B02020603" pitchFamily="82" charset="0"/>
            </a:endParaRPr>
          </a:p>
        </p:txBody>
      </p:sp>
      <p:sp>
        <p:nvSpPr>
          <p:cNvPr id="6" name="Rectangle 5">
            <a:extLst>
              <a:ext uri="{FF2B5EF4-FFF2-40B4-BE49-F238E27FC236}">
                <a16:creationId xmlns:a16="http://schemas.microsoft.com/office/drawing/2014/main" id="{726161E1-10BA-342C-9BCD-322747BC2484}"/>
              </a:ext>
            </a:extLst>
          </p:cNvPr>
          <p:cNvSpPr/>
          <p:nvPr/>
        </p:nvSpPr>
        <p:spPr>
          <a:xfrm>
            <a:off x="253218" y="127399"/>
            <a:ext cx="11619914" cy="954107"/>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a:t>
            </a:r>
            <a:r>
              <a:rPr lang="en-GB" sz="2800" dirty="0" smtClean="0">
                <a:solidFill>
                  <a:srgbClr val="7030A0"/>
                </a:solidFill>
                <a:latin typeface="AdLib WGL4 BT" panose="04040805040B02020603" pitchFamily="82" charset="0"/>
              </a:rPr>
              <a:t>  in Study: </a:t>
            </a:r>
            <a:r>
              <a:rPr lang="en-GB" sz="2800" dirty="0">
                <a:solidFill>
                  <a:srgbClr val="7030A0"/>
                </a:solidFill>
                <a:latin typeface="AdLib WGL4 BT" panose="04040805040B02020603" pitchFamily="82" charset="0"/>
              </a:rPr>
              <a:t>Restaurant</a:t>
            </a:r>
          </a:p>
        </p:txBody>
      </p:sp>
    </p:spTree>
    <p:extLst>
      <p:ext uri="{BB962C8B-B14F-4D97-AF65-F5344CB8AC3E}">
        <p14:creationId xmlns:p14="http://schemas.microsoft.com/office/powerpoint/2010/main" val="7877913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218" y="1322589"/>
            <a:ext cx="11619914" cy="4093428"/>
          </a:xfrm>
          <a:prstGeom prst="rect">
            <a:avLst/>
          </a:prstGeom>
        </p:spPr>
        <p:txBody>
          <a:bodyPr wrap="square">
            <a:spAutoFit/>
          </a:bodyPr>
          <a:lstStyle/>
          <a:p>
            <a:r>
              <a:rPr lang="en-GB" sz="2000" dirty="0">
                <a:solidFill>
                  <a:srgbClr val="7030A0"/>
                </a:solidFill>
                <a:latin typeface="AdLib WGL4 BT" panose="04040805040B02020603" pitchFamily="82" charset="0"/>
              </a:rPr>
              <a:t>Machine learning scenario:</a:t>
            </a:r>
          </a:p>
          <a:p>
            <a:endParaRPr lang="en-GB" sz="2000" dirty="0">
              <a:solidFill>
                <a:srgbClr val="7030A0"/>
              </a:solidFill>
              <a:latin typeface="AdLib WGL4 BT" panose="04040805040B02020603" pitchFamily="82" charset="0"/>
            </a:endParaRPr>
          </a:p>
          <a:p>
            <a:r>
              <a:rPr lang="en-GB" sz="2000" dirty="0">
                <a:latin typeface="AdLib WGL4 BT" panose="04040805040B02020603" pitchFamily="82" charset="0"/>
              </a:rPr>
              <a:t>Mrs </a:t>
            </a:r>
            <a:r>
              <a:rPr lang="en-GB" sz="2000" dirty="0" err="1">
                <a:latin typeface="AdLib WGL4 BT" panose="04040805040B02020603" pitchFamily="82" charset="0"/>
              </a:rPr>
              <a:t>Ndidi</a:t>
            </a:r>
            <a:r>
              <a:rPr lang="en-GB" sz="2000" dirty="0">
                <a:latin typeface="AdLib WGL4 BT" panose="04040805040B02020603" pitchFamily="82" charset="0"/>
              </a:rPr>
              <a:t> ordered meals at the amazon restaurant on Thursday morning. Predict how long before she received her order if the delivery man used motorcycle bearing in mind that the customer  stays 9.760928 km away from the restaurant?</a:t>
            </a:r>
          </a:p>
          <a:p>
            <a:endParaRPr lang="en-GB" sz="2000" dirty="0">
              <a:latin typeface="AdLib WGL4 BT" panose="04040805040B02020603" pitchFamily="82" charset="0"/>
            </a:endParaRPr>
          </a:p>
          <a:p>
            <a:r>
              <a:rPr lang="en-GB" sz="2000" dirty="0">
                <a:solidFill>
                  <a:srgbClr val="7030A0"/>
                </a:solidFill>
                <a:latin typeface="AdLib WGL4 BT" panose="04040805040B02020603" pitchFamily="82" charset="0"/>
              </a:rPr>
              <a:t>Models used:</a:t>
            </a:r>
          </a:p>
          <a:p>
            <a:endParaRPr lang="en-GB" sz="2000" dirty="0">
              <a:latin typeface="AdLib WGL4 BT" panose="04040805040B02020603" pitchFamily="82" charset="0"/>
            </a:endParaRPr>
          </a:p>
          <a:p>
            <a:endParaRPr lang="en-GB" sz="2000" dirty="0">
              <a:latin typeface="AdLib WGL4 BT" panose="04040805040B02020603" pitchFamily="82" charset="0"/>
            </a:endParaRPr>
          </a:p>
          <a:p>
            <a:r>
              <a:rPr lang="en-ZA" sz="2000" dirty="0">
                <a:latin typeface="AdLib WGL4 BT" panose="04040805040B02020603" pitchFamily="82" charset="0"/>
              </a:rPr>
              <a:t>Decision tree</a:t>
            </a:r>
          </a:p>
          <a:p>
            <a:endParaRPr lang="en-ZA" sz="2000" dirty="0">
              <a:latin typeface="AdLib WGL4 BT" panose="04040805040B02020603" pitchFamily="82" charset="0"/>
            </a:endParaRPr>
          </a:p>
          <a:p>
            <a:endParaRPr lang="en-ZA" sz="2000" dirty="0">
              <a:latin typeface="AdLib WGL4 BT" panose="04040805040B02020603" pitchFamily="82" charset="0"/>
            </a:endParaRPr>
          </a:p>
          <a:p>
            <a:r>
              <a:rPr lang="en-ZA" sz="2000" dirty="0">
                <a:latin typeface="AdLib WGL4 BT" panose="04040805040B02020603" pitchFamily="82" charset="0"/>
              </a:rPr>
              <a:t>Linear Regression </a:t>
            </a:r>
          </a:p>
        </p:txBody>
      </p:sp>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5" name="Rectangle 4">
            <a:extLst>
              <a:ext uri="{FF2B5EF4-FFF2-40B4-BE49-F238E27FC236}">
                <a16:creationId xmlns:a16="http://schemas.microsoft.com/office/drawing/2014/main" id="{31E3DBB5-5AC6-F9E6-507A-2FA0D3FB08C8}"/>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2037467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71C210-E676-A9E7-7349-80E399972BF9}"/>
              </a:ext>
            </a:extLst>
          </p:cNvPr>
          <p:cNvPicPr>
            <a:picLocks noChangeAspect="1"/>
          </p:cNvPicPr>
          <p:nvPr/>
        </p:nvPicPr>
        <p:blipFill rotWithShape="1">
          <a:blip r:embed="rId2">
            <a:extLst>
              <a:ext uri="{28A0092B-C50C-407E-A947-70E740481C1C}">
                <a14:useLocalDpi xmlns:a14="http://schemas.microsoft.com/office/drawing/2010/main" val="0"/>
              </a:ext>
            </a:extLst>
          </a:blip>
          <a:srcRect l="10962" t="22774" r="8385" b="6828"/>
          <a:stretch/>
        </p:blipFill>
        <p:spPr>
          <a:xfrm>
            <a:off x="1025654" y="1387748"/>
            <a:ext cx="9833318" cy="4826646"/>
          </a:xfrm>
          <a:prstGeom prst="rect">
            <a:avLst/>
          </a:prstGeom>
        </p:spPr>
      </p:pic>
      <p:sp>
        <p:nvSpPr>
          <p:cNvPr id="7" name="TextBox 6">
            <a:extLst>
              <a:ext uri="{FF2B5EF4-FFF2-40B4-BE49-F238E27FC236}">
                <a16:creationId xmlns:a16="http://schemas.microsoft.com/office/drawing/2014/main" id="{B9B68325-95FA-DA3F-9D82-ECD4A6A27DA7}"/>
              </a:ext>
            </a:extLst>
          </p:cNvPr>
          <p:cNvSpPr txBox="1"/>
          <p:nvPr/>
        </p:nvSpPr>
        <p:spPr>
          <a:xfrm>
            <a:off x="2461475" y="169452"/>
            <a:ext cx="7558288" cy="954107"/>
          </a:xfrm>
          <a:prstGeom prst="rect">
            <a:avLst/>
          </a:prstGeom>
          <a:noFill/>
        </p:spPr>
        <p:txBody>
          <a:bodyPr wrap="square">
            <a:spAutoFit/>
          </a:bodyPr>
          <a:lstStyle/>
          <a:p>
            <a:pPr algn="ct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p:txBody>
      </p:sp>
    </p:spTree>
    <p:extLst>
      <p:ext uri="{BB962C8B-B14F-4D97-AF65-F5344CB8AC3E}">
        <p14:creationId xmlns:p14="http://schemas.microsoft.com/office/powerpoint/2010/main" val="3621096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269" t="13931" r="5961" b="5619"/>
          <a:stretch/>
        </p:blipFill>
        <p:spPr>
          <a:xfrm>
            <a:off x="318868" y="881451"/>
            <a:ext cx="11118648" cy="5795883"/>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4" name="Rectangle 3">
            <a:extLst>
              <a:ext uri="{FF2B5EF4-FFF2-40B4-BE49-F238E27FC236}">
                <a16:creationId xmlns:a16="http://schemas.microsoft.com/office/drawing/2014/main" id="{55F8F950-A178-E4B3-29EB-24D6F005D064}"/>
              </a:ext>
            </a:extLst>
          </p:cNvPr>
          <p:cNvSpPr/>
          <p:nvPr/>
        </p:nvSpPr>
        <p:spPr>
          <a:xfrm>
            <a:off x="253218" y="127399"/>
            <a:ext cx="11619914" cy="1446550"/>
          </a:xfrm>
          <a:prstGeom prst="rect">
            <a:avLst/>
          </a:prstGeom>
        </p:spPr>
        <p:txBody>
          <a:bodyPr wrap="square">
            <a:spAutoFit/>
          </a:bodyPr>
          <a:lstStyle/>
          <a:p>
            <a:pPr algn="ctr"/>
            <a:r>
              <a:rPr lang="en-GB" dirty="0"/>
              <a:t> </a:t>
            </a:r>
            <a:r>
              <a:rPr lang="en-GB" sz="2600" dirty="0">
                <a:solidFill>
                  <a:srgbClr val="7030A0"/>
                </a:solidFill>
                <a:latin typeface="AdLib WGL4 BT" panose="04040805040B02020603" pitchFamily="82" charset="0"/>
              </a:rPr>
              <a:t>AMAZON BUSINESS RESEARCH ANALYST DATASET</a:t>
            </a:r>
          </a:p>
          <a:p>
            <a:pPr algn="ctr"/>
            <a:r>
              <a:rPr lang="en-GB" sz="26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2770271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00" t="13931" r="8615" b="8082"/>
          <a:stretch/>
        </p:blipFill>
        <p:spPr>
          <a:xfrm>
            <a:off x="640068" y="952285"/>
            <a:ext cx="10846214" cy="5669273"/>
          </a:xfrm>
          <a:prstGeom prst="rect">
            <a:avLst/>
          </a:prstGeom>
        </p:spPr>
      </p:pic>
      <p:sp>
        <p:nvSpPr>
          <p:cNvPr id="3" name="Rectangle 2"/>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4" name="Rectangle 3">
            <a:extLst>
              <a:ext uri="{FF2B5EF4-FFF2-40B4-BE49-F238E27FC236}">
                <a16:creationId xmlns:a16="http://schemas.microsoft.com/office/drawing/2014/main" id="{E56A903F-4686-4E00-6B83-ABFB81CF0010}"/>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1941777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347" t="26245" r="8038" b="13418"/>
          <a:stretch/>
        </p:blipFill>
        <p:spPr>
          <a:xfrm>
            <a:off x="872196" y="1055078"/>
            <a:ext cx="10072469" cy="413590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308" t="26040" r="28115" b="5824"/>
          <a:stretch/>
        </p:blipFill>
        <p:spPr>
          <a:xfrm>
            <a:off x="1026943" y="900333"/>
            <a:ext cx="9037008" cy="5714834"/>
          </a:xfrm>
          <a:prstGeom prst="rect">
            <a:avLst/>
          </a:prstGeom>
        </p:spPr>
      </p:pic>
      <p:sp>
        <p:nvSpPr>
          <p:cNvPr id="2" name="Rectangle 1">
            <a:extLst>
              <a:ext uri="{FF2B5EF4-FFF2-40B4-BE49-F238E27FC236}">
                <a16:creationId xmlns:a16="http://schemas.microsoft.com/office/drawing/2014/main" id="{217622E5-20A0-7135-002A-82A1C05C270A}"/>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6617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884" t="13521" r="47031" b="12314"/>
          <a:stretch/>
        </p:blipFill>
        <p:spPr>
          <a:xfrm>
            <a:off x="6907236" y="1186821"/>
            <a:ext cx="5008993" cy="5083797"/>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577" t="25835" r="35846" b="52001"/>
          <a:stretch/>
        </p:blipFill>
        <p:spPr>
          <a:xfrm>
            <a:off x="0" y="1477106"/>
            <a:ext cx="6654019" cy="1519311"/>
          </a:xfrm>
          <a:prstGeom prst="rect">
            <a:avLst/>
          </a:prstGeom>
        </p:spPr>
      </p:pic>
      <p:sp>
        <p:nvSpPr>
          <p:cNvPr id="4" name="Rectangle 3"/>
          <p:cNvSpPr/>
          <p:nvPr/>
        </p:nvSpPr>
        <p:spPr>
          <a:xfrm>
            <a:off x="253218" y="127399"/>
            <a:ext cx="11619914" cy="369332"/>
          </a:xfrm>
          <a:prstGeom prst="rect">
            <a:avLst/>
          </a:prstGeom>
        </p:spPr>
        <p:txBody>
          <a:bodyPr wrap="square">
            <a:spAutoFit/>
          </a:bodyPr>
          <a:lstStyle/>
          <a:p>
            <a:pPr algn="ctr"/>
            <a:r>
              <a:rPr lang="en-GB" dirty="0"/>
              <a:t> </a:t>
            </a:r>
            <a:endParaRPr lang="en-GB" sz="3600" dirty="0">
              <a:solidFill>
                <a:srgbClr val="7030A0"/>
              </a:solidFill>
              <a:latin typeface="AdLib WGL4 BT" panose="04040805040B02020603" pitchFamily="82" charset="0"/>
            </a:endParaRPr>
          </a:p>
        </p:txBody>
      </p:sp>
      <p:sp>
        <p:nvSpPr>
          <p:cNvPr id="5" name="Rectangle 4">
            <a:extLst>
              <a:ext uri="{FF2B5EF4-FFF2-40B4-BE49-F238E27FC236}">
                <a16:creationId xmlns:a16="http://schemas.microsoft.com/office/drawing/2014/main" id="{DABEFD89-F6D6-4D18-6320-E4D819EDA1E7}"/>
              </a:ext>
            </a:extLst>
          </p:cNvPr>
          <p:cNvSpPr/>
          <p:nvPr/>
        </p:nvSpPr>
        <p:spPr>
          <a:xfrm>
            <a:off x="253218" y="127399"/>
            <a:ext cx="11619914" cy="1508105"/>
          </a:xfrm>
          <a:prstGeom prst="rect">
            <a:avLst/>
          </a:prstGeom>
        </p:spPr>
        <p:txBody>
          <a:bodyPr wrap="square">
            <a:spAutoFit/>
          </a:bodyPr>
          <a:lstStyle/>
          <a:p>
            <a:pPr algn="ctr"/>
            <a:r>
              <a:rPr lang="en-GB" dirty="0"/>
              <a:t> </a:t>
            </a:r>
            <a:r>
              <a:rPr lang="en-GB" sz="2800" dirty="0">
                <a:solidFill>
                  <a:srgbClr val="7030A0"/>
                </a:solidFill>
                <a:latin typeface="AdLib WGL4 BT" panose="04040805040B02020603" pitchFamily="82" charset="0"/>
              </a:rPr>
              <a:t>AMAZON BUSINESS RESEARCH ANALYST DATASET</a:t>
            </a:r>
          </a:p>
          <a:p>
            <a:pPr algn="ctr"/>
            <a:r>
              <a:rPr lang="en-GB" sz="2800" dirty="0">
                <a:solidFill>
                  <a:srgbClr val="7030A0"/>
                </a:solidFill>
                <a:latin typeface="AdLib WGL4 BT" panose="04040805040B02020603" pitchFamily="82" charset="0"/>
              </a:rPr>
              <a:t>Case in Study; Restaurant</a:t>
            </a:r>
          </a:p>
          <a:p>
            <a:pPr algn="ctr"/>
            <a:endParaRPr lang="en-GB" sz="3600" dirty="0">
              <a:solidFill>
                <a:srgbClr val="7030A0"/>
              </a:solidFill>
              <a:latin typeface="AdLib WGL4 BT" panose="04040805040B02020603" pitchFamily="82" charset="0"/>
            </a:endParaRPr>
          </a:p>
        </p:txBody>
      </p:sp>
    </p:spTree>
    <p:extLst>
      <p:ext uri="{BB962C8B-B14F-4D97-AF65-F5344CB8AC3E}">
        <p14:creationId xmlns:p14="http://schemas.microsoft.com/office/powerpoint/2010/main" val="42576245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1184</TotalTime>
  <Words>595</Words>
  <Application>Microsoft Office PowerPoint</Application>
  <PresentationFormat>Widescreen</PresentationFormat>
  <Paragraphs>90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AdLib WGL4 BT</vt:lpstr>
      <vt:lpstr>-apple-system</vt:lpstr>
      <vt:lpstr>Arial Black</vt:lpstr>
      <vt:lpstr>Franklin Gothic Book</vt:lpstr>
      <vt:lpstr>Perpetua</vt:lpstr>
      <vt:lpstr>Times New Roman</vt:lpstr>
      <vt:lpstr>Wingdings 2</vt:lpstr>
      <vt:lpstr>Equity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Juliet Sackey</dc:creator>
  <cp:lastModifiedBy>Juliet Sackey</cp:lastModifiedBy>
  <cp:revision>111</cp:revision>
  <cp:lastPrinted>2022-10-25T20:05:18Z</cp:lastPrinted>
  <dcterms:created xsi:type="dcterms:W3CDTF">2022-10-20T13:47:15Z</dcterms:created>
  <dcterms:modified xsi:type="dcterms:W3CDTF">2022-12-27T14:15:45Z</dcterms:modified>
</cp:coreProperties>
</file>